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Agrandir Bold" charset="1" panose="00000800000000000000"/>
      <p:regular r:id="rId21"/>
    </p:embeddedFont>
    <p:embeddedFont>
      <p:font typeface="Poppins" charset="1" panose="00000500000000000000"/>
      <p:regular r:id="rId22"/>
    </p:embeddedFont>
    <p:embeddedFont>
      <p:font typeface="Poppins Bold" charset="1" panose="00000800000000000000"/>
      <p:regular r:id="rId23"/>
    </p:embeddedFont>
    <p:embeddedFont>
      <p:font typeface="Agrandir" charset="1" panose="000005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gif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6.png" Type="http://schemas.openxmlformats.org/officeDocument/2006/relationships/image"/><Relationship Id="rId5" Target="../media/image5.gif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gif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gif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5.gif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5.gif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124422">
            <a:off x="4694416" y="-3912935"/>
            <a:ext cx="16551230" cy="16530541"/>
          </a:xfrm>
          <a:custGeom>
            <a:avLst/>
            <a:gdLst/>
            <a:ahLst/>
            <a:cxnLst/>
            <a:rect r="r" b="b" t="t" l="l"/>
            <a:pathLst>
              <a:path h="16530541" w="16551230">
                <a:moveTo>
                  <a:pt x="0" y="0"/>
                </a:moveTo>
                <a:lnTo>
                  <a:pt x="16551230" y="0"/>
                </a:lnTo>
                <a:lnTo>
                  <a:pt x="16551230" y="16530541"/>
                </a:lnTo>
                <a:lnTo>
                  <a:pt x="0" y="165305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088373">
            <a:off x="10138927" y="-335185"/>
            <a:ext cx="13128058" cy="13966019"/>
          </a:xfrm>
          <a:custGeom>
            <a:avLst/>
            <a:gdLst/>
            <a:ahLst/>
            <a:cxnLst/>
            <a:rect r="r" b="b" t="t" l="l"/>
            <a:pathLst>
              <a:path h="13966019" w="13128058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794495">
            <a:off x="-3947974" y="-2868034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1" y="0"/>
                </a:lnTo>
                <a:lnTo>
                  <a:pt x="10589271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600950" y="7204512"/>
            <a:ext cx="3086100" cy="720832"/>
            <a:chOff x="0" y="0"/>
            <a:chExt cx="812800" cy="1898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189849"/>
            </a:xfrm>
            <a:custGeom>
              <a:avLst/>
              <a:gdLst/>
              <a:ahLst/>
              <a:cxnLst/>
              <a:rect r="r" b="b" t="t" l="l"/>
              <a:pathLst>
                <a:path h="189849" w="812800">
                  <a:moveTo>
                    <a:pt x="94924" y="0"/>
                  </a:moveTo>
                  <a:lnTo>
                    <a:pt x="717876" y="0"/>
                  </a:lnTo>
                  <a:cubicBezTo>
                    <a:pt x="743051" y="0"/>
                    <a:pt x="767195" y="10001"/>
                    <a:pt x="784997" y="27803"/>
                  </a:cubicBezTo>
                  <a:cubicBezTo>
                    <a:pt x="802799" y="45605"/>
                    <a:pt x="812800" y="69749"/>
                    <a:pt x="812800" y="94924"/>
                  </a:cubicBezTo>
                  <a:lnTo>
                    <a:pt x="812800" y="94924"/>
                  </a:lnTo>
                  <a:cubicBezTo>
                    <a:pt x="812800" y="120100"/>
                    <a:pt x="802799" y="144244"/>
                    <a:pt x="784997" y="162046"/>
                  </a:cubicBezTo>
                  <a:cubicBezTo>
                    <a:pt x="767195" y="179848"/>
                    <a:pt x="743051" y="189849"/>
                    <a:pt x="717876" y="189849"/>
                  </a:cubicBezTo>
                  <a:lnTo>
                    <a:pt x="94924" y="189849"/>
                  </a:lnTo>
                  <a:cubicBezTo>
                    <a:pt x="69749" y="189849"/>
                    <a:pt x="45605" y="179848"/>
                    <a:pt x="27803" y="162046"/>
                  </a:cubicBezTo>
                  <a:cubicBezTo>
                    <a:pt x="10001" y="144244"/>
                    <a:pt x="0" y="120100"/>
                    <a:pt x="0" y="94924"/>
                  </a:cubicBezTo>
                  <a:lnTo>
                    <a:pt x="0" y="94924"/>
                  </a:lnTo>
                  <a:cubicBezTo>
                    <a:pt x="0" y="69749"/>
                    <a:pt x="10001" y="45605"/>
                    <a:pt x="27803" y="27803"/>
                  </a:cubicBezTo>
                  <a:cubicBezTo>
                    <a:pt x="45605" y="10001"/>
                    <a:pt x="69749" y="0"/>
                    <a:pt x="949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3DD52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2279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12494" y="7488855"/>
            <a:ext cx="246604" cy="192659"/>
          </a:xfrm>
          <a:custGeom>
            <a:avLst/>
            <a:gdLst/>
            <a:ahLst/>
            <a:cxnLst/>
            <a:rect r="r" b="b" t="t" l="l"/>
            <a:pathLst>
              <a:path h="192659" w="246604">
                <a:moveTo>
                  <a:pt x="0" y="0"/>
                </a:moveTo>
                <a:lnTo>
                  <a:pt x="246604" y="0"/>
                </a:lnTo>
                <a:lnTo>
                  <a:pt x="246604" y="192659"/>
                </a:lnTo>
                <a:lnTo>
                  <a:pt x="0" y="1926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8836457" y="2074227"/>
            <a:ext cx="278501" cy="278501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9314983" y="2074227"/>
            <a:ext cx="278501" cy="278501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8356621" y="2074227"/>
            <a:ext cx="278501" cy="278501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192911" y="2419597"/>
            <a:ext cx="15902178" cy="260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b="true" sz="9000" spc="-359">
                <a:solidFill>
                  <a:srgbClr val="F6F6F6"/>
                </a:solidFill>
                <a:latin typeface="Agrandir Bold"/>
                <a:ea typeface="Agrandir Bold"/>
                <a:cs typeface="Agrandir Bold"/>
                <a:sym typeface="Agrandir Bold"/>
              </a:rPr>
              <a:t>SmartStock Inventory Optimization for Retail Stores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19178" y="4986816"/>
            <a:ext cx="12991559" cy="551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3017" spc="-12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Intelligent Store Sales Forecasting &amp; Inventory Management System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970765" y="7385477"/>
            <a:ext cx="2008576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b="true" sz="1899" spc="245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GET STARTED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57995" y="8172902"/>
            <a:ext cx="3221676" cy="1085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b="true" sz="3017" spc="-120">
                <a:solidFill>
                  <a:srgbClr val="F6F6F6"/>
                </a:solidFill>
                <a:latin typeface="Poppins Bold"/>
                <a:ea typeface="Poppins Bold"/>
                <a:cs typeface="Poppins Bold"/>
                <a:sym typeface="Poppins Bold"/>
              </a:rPr>
              <a:t>Presented by:</a:t>
            </a:r>
          </a:p>
          <a:p>
            <a:pPr algn="ctr">
              <a:lnSpc>
                <a:spcPts val="4224"/>
              </a:lnSpc>
            </a:pPr>
            <a:r>
              <a:rPr lang="en-US" b="true" sz="3017" spc="-120">
                <a:solidFill>
                  <a:srgbClr val="F6F6F6"/>
                </a:solidFill>
                <a:latin typeface="Poppins Bold"/>
                <a:ea typeface="Poppins Bold"/>
                <a:cs typeface="Poppins Bold"/>
                <a:sym typeface="Poppins Bold"/>
              </a:rPr>
              <a:t>Group -2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18104" y="8172902"/>
            <a:ext cx="4512775" cy="1085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b="true" sz="3017" spc="-120">
                <a:solidFill>
                  <a:srgbClr val="F6F6F6"/>
                </a:solidFill>
                <a:latin typeface="Poppins Bold"/>
                <a:ea typeface="Poppins Bold"/>
                <a:cs typeface="Poppins Bold"/>
                <a:sym typeface="Poppins Bold"/>
              </a:rPr>
              <a:t>Guided by:</a:t>
            </a:r>
          </a:p>
          <a:p>
            <a:pPr algn="ctr">
              <a:lnSpc>
                <a:spcPts val="4224"/>
              </a:lnSpc>
            </a:pPr>
            <a:r>
              <a:rPr lang="en-US" b="true" sz="3017" spc="-120">
                <a:solidFill>
                  <a:srgbClr val="F6F6F6"/>
                </a:solidFill>
                <a:latin typeface="Poppins Bold"/>
                <a:ea typeface="Poppins Bold"/>
                <a:cs typeface="Poppins Bold"/>
                <a:sym typeface="Poppins Bold"/>
              </a:rPr>
              <a:t>shakthi Gopalakrishnan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705605">
            <a:off x="-3202286" y="-1135564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088373">
            <a:off x="2001925" y="4259597"/>
            <a:ext cx="13128058" cy="13966019"/>
          </a:xfrm>
          <a:custGeom>
            <a:avLst/>
            <a:gdLst/>
            <a:ahLst/>
            <a:cxnLst/>
            <a:rect r="r" b="b" t="t" l="l"/>
            <a:pathLst>
              <a:path h="13966019" w="13128058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794495">
            <a:off x="-4126685" y="-5644315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1" y="0"/>
                </a:lnTo>
                <a:lnTo>
                  <a:pt x="10589271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116119" y="-1079353"/>
            <a:ext cx="8286064" cy="11972436"/>
            <a:chOff x="0" y="0"/>
            <a:chExt cx="4356481" cy="62946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4" y="-5"/>
              <a:ext cx="4356320" cy="6294633"/>
            </a:xfrm>
            <a:custGeom>
              <a:avLst/>
              <a:gdLst/>
              <a:ahLst/>
              <a:cxnLst/>
              <a:rect r="r" b="b" t="t" l="l"/>
              <a:pathLst>
                <a:path h="6294633" w="4356320">
                  <a:moveTo>
                    <a:pt x="4070951" y="481970"/>
                  </a:moveTo>
                  <a:cubicBezTo>
                    <a:pt x="4227923" y="516133"/>
                    <a:pt x="4356320" y="675518"/>
                    <a:pt x="4356320" y="836173"/>
                  </a:cubicBezTo>
                  <a:lnTo>
                    <a:pt x="4356320" y="6002533"/>
                  </a:lnTo>
                  <a:cubicBezTo>
                    <a:pt x="4356320" y="6163188"/>
                    <a:pt x="4224875" y="6294633"/>
                    <a:pt x="4064220" y="6294633"/>
                  </a:cubicBezTo>
                  <a:lnTo>
                    <a:pt x="227169" y="6294633"/>
                  </a:lnTo>
                  <a:cubicBezTo>
                    <a:pt x="66514" y="6294633"/>
                    <a:pt x="-31530" y="6167506"/>
                    <a:pt x="9237" y="6012058"/>
                  </a:cubicBezTo>
                  <a:lnTo>
                    <a:pt x="1528919" y="227081"/>
                  </a:lnTo>
                  <a:cubicBezTo>
                    <a:pt x="1569686" y="71760"/>
                    <a:pt x="1731611" y="-27427"/>
                    <a:pt x="1888583" y="6736"/>
                  </a:cubicBezTo>
                  <a:lnTo>
                    <a:pt x="4070951" y="481970"/>
                  </a:lnTo>
                  <a:close/>
                </a:path>
              </a:pathLst>
            </a:custGeom>
            <a:blipFill>
              <a:blip r:embed="rId4"/>
              <a:stretch>
                <a:fillRect l="-75647" t="0" r="-75647" b="0"/>
              </a:stretch>
            </a:blip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28700" y="3427793"/>
            <a:ext cx="278501" cy="278501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8700" y="1525320"/>
            <a:ext cx="11045199" cy="1548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9584" spc="-383" b="true">
                <a:solidFill>
                  <a:srgbClr val="F6F6F6"/>
                </a:solidFill>
                <a:latin typeface="Agrandir Bold"/>
                <a:ea typeface="Agrandir Bold"/>
                <a:cs typeface="Agrandir Bold"/>
                <a:sym typeface="Agrandir Bold"/>
              </a:rPr>
              <a:t>Database Schema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920421"/>
            <a:ext cx="9303384" cy="3658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86" indent="-334643" lvl="1">
              <a:lnSpc>
                <a:spcPts val="4835"/>
              </a:lnSpc>
              <a:buFont typeface="Arial"/>
              <a:buChar char="•"/>
            </a:pPr>
            <a:r>
              <a:rPr lang="en-US" b="true" sz="3099" spc="226">
                <a:solidFill>
                  <a:srgbClr val="D8D8D8"/>
                </a:solidFill>
                <a:latin typeface="Poppins Bold"/>
                <a:ea typeface="Poppins Bold"/>
                <a:cs typeface="Poppins Bold"/>
                <a:sym typeface="Poppins Bold"/>
              </a:rPr>
              <a:t>Users</a:t>
            </a:r>
            <a:r>
              <a:rPr lang="en-US" sz="3099" spc="226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: ID, Name, Email, Password Hash (Secure).</a:t>
            </a:r>
          </a:p>
          <a:p>
            <a:pPr algn="l" marL="669286" indent="-334643" lvl="1">
              <a:lnSpc>
                <a:spcPts val="4835"/>
              </a:lnSpc>
              <a:buFont typeface="Arial"/>
              <a:buChar char="•"/>
            </a:pPr>
            <a:r>
              <a:rPr lang="en-US" b="true" sz="3099" spc="226">
                <a:solidFill>
                  <a:srgbClr val="D8D8D8"/>
                </a:solidFill>
                <a:latin typeface="Poppins Bold"/>
                <a:ea typeface="Poppins Bold"/>
                <a:cs typeface="Poppins Bold"/>
                <a:sym typeface="Poppins Bold"/>
              </a:rPr>
              <a:t>Inventory</a:t>
            </a:r>
            <a:r>
              <a:rPr lang="en-US" sz="3099" spc="226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: Store Number, Item Family, Current Stock.</a:t>
            </a:r>
          </a:p>
          <a:p>
            <a:pPr algn="l" marL="669286" indent="-334643" lvl="1">
              <a:lnSpc>
                <a:spcPts val="4835"/>
              </a:lnSpc>
              <a:buFont typeface="Arial"/>
              <a:buChar char="•"/>
            </a:pPr>
            <a:r>
              <a:rPr lang="en-US" b="true" sz="3099" spc="226">
                <a:solidFill>
                  <a:srgbClr val="D8D8D8"/>
                </a:solidFill>
                <a:latin typeface="Poppins Bold"/>
                <a:ea typeface="Poppins Bold"/>
                <a:cs typeface="Poppins Bold"/>
                <a:sym typeface="Poppins Bold"/>
              </a:rPr>
              <a:t>SalesRecords</a:t>
            </a:r>
            <a:r>
              <a:rPr lang="en-US" sz="3099" spc="226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: Historical sales data used for training.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50660" y="3223191"/>
            <a:ext cx="5000639" cy="5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 spc="-132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Data Modeling (MySQL)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124422">
            <a:off x="4440726" y="-5286740"/>
            <a:ext cx="15504871" cy="15485490"/>
          </a:xfrm>
          <a:custGeom>
            <a:avLst/>
            <a:gdLst/>
            <a:ahLst/>
            <a:cxnLst/>
            <a:rect r="r" b="b" t="t" l="l"/>
            <a:pathLst>
              <a:path h="15485490" w="15504871">
                <a:moveTo>
                  <a:pt x="0" y="0"/>
                </a:moveTo>
                <a:lnTo>
                  <a:pt x="15504871" y="0"/>
                </a:lnTo>
                <a:lnTo>
                  <a:pt x="15504871" y="15485490"/>
                </a:lnTo>
                <a:lnTo>
                  <a:pt x="0" y="154854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088373">
            <a:off x="9754750" y="1418968"/>
            <a:ext cx="13128058" cy="13966019"/>
          </a:xfrm>
          <a:custGeom>
            <a:avLst/>
            <a:gdLst/>
            <a:ahLst/>
            <a:cxnLst/>
            <a:rect r="r" b="b" t="t" l="l"/>
            <a:pathLst>
              <a:path h="13966019" w="13128058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794495">
            <a:off x="-2008323" y="-4836870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1" y="0"/>
                </a:lnTo>
                <a:lnTo>
                  <a:pt x="10589271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54656" y="2090611"/>
            <a:ext cx="9996205" cy="7142166"/>
          </a:xfrm>
          <a:custGeom>
            <a:avLst/>
            <a:gdLst/>
            <a:ahLst/>
            <a:cxnLst/>
            <a:rect r="r" b="b" t="t" l="l"/>
            <a:pathLst>
              <a:path h="7142166" w="9996205">
                <a:moveTo>
                  <a:pt x="0" y="0"/>
                </a:moveTo>
                <a:lnTo>
                  <a:pt x="9996205" y="0"/>
                </a:lnTo>
                <a:lnTo>
                  <a:pt x="9996205" y="7142166"/>
                </a:lnTo>
                <a:lnTo>
                  <a:pt x="0" y="71421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369" t="0" r="-13369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8763" y="442651"/>
            <a:ext cx="16580298" cy="1741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99"/>
              </a:lnSpc>
            </a:pPr>
            <a:r>
              <a:rPr lang="en-US" sz="10799" spc="-431" b="true">
                <a:solidFill>
                  <a:srgbClr val="F6F6F6"/>
                </a:solidFill>
                <a:latin typeface="Agrandir Bold"/>
                <a:ea typeface="Agrandir Bold"/>
                <a:cs typeface="Agrandir Bold"/>
                <a:sym typeface="Agrandir Bold"/>
              </a:rPr>
              <a:t>User Workflow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3538" y="1900111"/>
            <a:ext cx="14366419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99"/>
              </a:lnSpc>
              <a:spcBef>
                <a:spcPct val="0"/>
              </a:spcBef>
            </a:pPr>
            <a:r>
              <a:rPr lang="en-US" sz="3999" spc="-159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How</a:t>
            </a:r>
            <a:r>
              <a:rPr lang="en-US" sz="3999" spc="-159" strike="noStrike" u="none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 It Works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73538" y="2725611"/>
            <a:ext cx="7030706" cy="7186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4056"/>
              </a:lnSpc>
              <a:buAutoNum type="arabicPeriod" startAt="1"/>
            </a:pPr>
            <a:r>
              <a:rPr lang="en-US" b="true" sz="2600" spc="239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Login</a:t>
            </a:r>
            <a:r>
              <a:rPr lang="en-US" sz="2600" spc="239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: User authenticates via secure login page.</a:t>
            </a:r>
          </a:p>
          <a:p>
            <a:pPr algn="l" marL="561344" indent="-280672" lvl="1">
              <a:lnSpc>
                <a:spcPts val="4056"/>
              </a:lnSpc>
              <a:buAutoNum type="arabicPeriod" startAt="1"/>
            </a:pPr>
            <a:r>
              <a:rPr lang="en-US" b="true" sz="2600" spc="239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Dashboard</a:t>
            </a:r>
            <a:r>
              <a:rPr lang="en-US" sz="2600" spc="239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: User views "Auto Stock Alerts" graph to see red (Overstock) or green (Understock) bars.</a:t>
            </a:r>
          </a:p>
          <a:p>
            <a:pPr algn="l" marL="561344" indent="-280672" lvl="1">
              <a:lnSpc>
                <a:spcPts val="4056"/>
              </a:lnSpc>
              <a:buAutoNum type="arabicPeriod" startAt="1"/>
            </a:pPr>
            <a:r>
              <a:rPr lang="en-US" b="true" sz="2600" spc="239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Analysis</a:t>
            </a:r>
            <a:r>
              <a:rPr lang="en-US" sz="2600" spc="239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: User checks specific "Critical Alerts" table.</a:t>
            </a:r>
          </a:p>
          <a:p>
            <a:pPr algn="l" marL="561344" indent="-280672" lvl="1">
              <a:lnSpc>
                <a:spcPts val="4056"/>
              </a:lnSpc>
              <a:buAutoNum type="arabicPeriod" startAt="1"/>
            </a:pPr>
            <a:r>
              <a:rPr lang="en-US" b="true" sz="2600" spc="239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Action</a:t>
            </a:r>
            <a:r>
              <a:rPr lang="en-US" sz="2600" spc="239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: User triggers "Send Alerts" to notify the procurement team.</a:t>
            </a:r>
          </a:p>
          <a:p>
            <a:pPr algn="l" marL="561344" indent="-280672" lvl="1">
              <a:lnSpc>
                <a:spcPts val="4056"/>
              </a:lnSpc>
              <a:buAutoNum type="arabicPeriod" startAt="1"/>
            </a:pPr>
            <a:r>
              <a:rPr lang="en-US" b="true" sz="2600" spc="239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Management</a:t>
            </a:r>
            <a:r>
              <a:rPr lang="en-US" sz="2600" spc="239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: User adds new items via the "Manage Items" tab.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80827">
            <a:off x="-5195803" y="-2141897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7"/>
                </a:lnTo>
                <a:lnTo>
                  <a:pt x="0" y="14203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94495">
            <a:off x="-5294636" y="4123598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088373">
            <a:off x="11713006" y="-5476143"/>
            <a:ext cx="13128058" cy="13966019"/>
          </a:xfrm>
          <a:custGeom>
            <a:avLst/>
            <a:gdLst/>
            <a:ahLst/>
            <a:cxnLst/>
            <a:rect r="r" b="b" t="t" l="l"/>
            <a:pathLst>
              <a:path h="13966019" w="13128058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819669" y="4470509"/>
            <a:ext cx="572461" cy="170698"/>
          </a:xfrm>
          <a:custGeom>
            <a:avLst/>
            <a:gdLst/>
            <a:ahLst/>
            <a:cxnLst/>
            <a:rect r="r" b="b" t="t" l="l"/>
            <a:pathLst>
              <a:path h="170698" w="572461">
                <a:moveTo>
                  <a:pt x="0" y="0"/>
                </a:moveTo>
                <a:lnTo>
                  <a:pt x="572462" y="0"/>
                </a:lnTo>
                <a:lnTo>
                  <a:pt x="572462" y="170697"/>
                </a:lnTo>
                <a:lnTo>
                  <a:pt x="0" y="1706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765860" y="3195788"/>
            <a:ext cx="626271" cy="186743"/>
          </a:xfrm>
          <a:custGeom>
            <a:avLst/>
            <a:gdLst/>
            <a:ahLst/>
            <a:cxnLst/>
            <a:rect r="r" b="b" t="t" l="l"/>
            <a:pathLst>
              <a:path h="186743" w="626271">
                <a:moveTo>
                  <a:pt x="0" y="0"/>
                </a:moveTo>
                <a:lnTo>
                  <a:pt x="626271" y="0"/>
                </a:lnTo>
                <a:lnTo>
                  <a:pt x="626271" y="186742"/>
                </a:lnTo>
                <a:lnTo>
                  <a:pt x="0" y="1867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1071" y="1500771"/>
            <a:ext cx="6917721" cy="6917721"/>
          </a:xfrm>
          <a:custGeom>
            <a:avLst/>
            <a:gdLst/>
            <a:ahLst/>
            <a:cxnLst/>
            <a:rect r="r" b="b" t="t" l="l"/>
            <a:pathLst>
              <a:path h="6917721" w="6917721">
                <a:moveTo>
                  <a:pt x="0" y="0"/>
                </a:moveTo>
                <a:lnTo>
                  <a:pt x="6917721" y="0"/>
                </a:lnTo>
                <a:lnTo>
                  <a:pt x="6917721" y="6917721"/>
                </a:lnTo>
                <a:lnTo>
                  <a:pt x="0" y="69177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180633" y="206894"/>
            <a:ext cx="11741220" cy="1548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9584" spc="-383" b="true">
                <a:solidFill>
                  <a:srgbClr val="F6F6F6"/>
                </a:solidFill>
                <a:latin typeface="Agrandir Bold"/>
                <a:ea typeface="Agrandir Bold"/>
                <a:cs typeface="Agrandir Bold"/>
                <a:sym typeface="Agrandir Bold"/>
              </a:rPr>
              <a:t>Notification System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52838" y="1646222"/>
            <a:ext cx="8570311" cy="7518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8" indent="-302259" lvl="1">
              <a:lnSpc>
                <a:spcPts val="4983"/>
              </a:lnSpc>
              <a:buFont typeface="Arial"/>
              <a:buChar char="•"/>
            </a:pPr>
            <a:r>
              <a:rPr lang="en-US" b="true" sz="2799" spc="145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Logic:</a:t>
            </a:r>
          </a:p>
          <a:p>
            <a:pPr algn="l" marL="1209036" indent="-403012" lvl="2">
              <a:lnSpc>
                <a:spcPts val="4983"/>
              </a:lnSpc>
              <a:buFont typeface="Arial"/>
              <a:buChar char="⚬"/>
            </a:pPr>
            <a:r>
              <a:rPr lang="en-US" sz="2799" spc="145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If Stock &lt; 0.8 * Predicted Demand         Understock Alert.</a:t>
            </a:r>
          </a:p>
          <a:p>
            <a:pPr algn="l" marL="1209036" indent="-403012" lvl="2">
              <a:lnSpc>
                <a:spcPts val="4983"/>
              </a:lnSpc>
              <a:buFont typeface="Arial"/>
              <a:buChar char="⚬"/>
            </a:pPr>
            <a:r>
              <a:rPr lang="en-US" sz="2799" spc="145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If Stock &gt; 1.2 * Predicted Demand  Overstock Alert.</a:t>
            </a:r>
          </a:p>
          <a:p>
            <a:pPr algn="l" marL="604518" indent="-302259" lvl="1">
              <a:lnSpc>
                <a:spcPts val="4983"/>
              </a:lnSpc>
              <a:buFont typeface="Arial"/>
              <a:buChar char="•"/>
            </a:pPr>
            <a:r>
              <a:rPr lang="en-US" b="true" sz="2799" spc="145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Channels:</a:t>
            </a:r>
          </a:p>
          <a:p>
            <a:pPr algn="l" marL="1209036" indent="-403012" lvl="2">
              <a:lnSpc>
                <a:spcPts val="4983"/>
              </a:lnSpc>
              <a:buFont typeface="Arial"/>
              <a:buChar char="⚬"/>
            </a:pPr>
            <a:r>
              <a:rPr lang="en-US" b="true" sz="2799" spc="145">
                <a:solidFill>
                  <a:srgbClr val="D8D8D8"/>
                </a:solidFill>
                <a:latin typeface="Poppins Bold"/>
                <a:ea typeface="Poppins Bold"/>
                <a:cs typeface="Poppins Bold"/>
                <a:sym typeface="Poppins Bold"/>
              </a:rPr>
              <a:t>Email</a:t>
            </a:r>
            <a:r>
              <a:rPr lang="en-US" sz="2799" spc="145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: Uses SMTP (Gmail) to send detailed reports.</a:t>
            </a:r>
          </a:p>
          <a:p>
            <a:pPr algn="l" marL="1209036" indent="-403012" lvl="2">
              <a:lnSpc>
                <a:spcPts val="4983"/>
              </a:lnSpc>
              <a:buFont typeface="Arial"/>
              <a:buChar char="⚬"/>
            </a:pPr>
            <a:r>
              <a:rPr lang="en-US" b="true" sz="2799" spc="145">
                <a:solidFill>
                  <a:srgbClr val="D8D8D8"/>
                </a:solidFill>
                <a:latin typeface="Poppins Bold"/>
                <a:ea typeface="Poppins Bold"/>
                <a:cs typeface="Poppins Bold"/>
                <a:sym typeface="Poppins Bold"/>
              </a:rPr>
              <a:t>SMS</a:t>
            </a:r>
            <a:r>
              <a:rPr lang="en-US" sz="2799" spc="145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: Uses Twilio API for instant urgent notifications.</a:t>
            </a:r>
          </a:p>
          <a:p>
            <a:pPr algn="l" marL="604518" indent="-302259" lvl="1">
              <a:lnSpc>
                <a:spcPts val="4983"/>
              </a:lnSpc>
              <a:buFont typeface="Arial"/>
              <a:buChar char="•"/>
            </a:pPr>
            <a:r>
              <a:rPr lang="en-US" b="true" sz="2799" spc="145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Settings</a:t>
            </a:r>
            <a:r>
              <a:rPr lang="en-US" sz="2799" spc="145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: Toggle switches in UI to enable/disable specific channels.</a:t>
            </a:r>
          </a:p>
        </p:txBody>
      </p:sp>
    </p:spTree>
  </p:cSld>
  <p:clrMapOvr>
    <a:masterClrMapping/>
  </p:clrMapOvr>
  <p:transition spd="fast">
    <p:cover dir="rd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80827">
            <a:off x="-5195803" y="-2141897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7"/>
                </a:lnTo>
                <a:lnTo>
                  <a:pt x="0" y="14203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94495">
            <a:off x="-5294636" y="4123598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088373">
            <a:off x="11713006" y="-5476143"/>
            <a:ext cx="13128058" cy="13966019"/>
          </a:xfrm>
          <a:custGeom>
            <a:avLst/>
            <a:gdLst/>
            <a:ahLst/>
            <a:cxnLst/>
            <a:rect r="r" b="b" t="t" l="l"/>
            <a:pathLst>
              <a:path h="13966019" w="13128058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190500" y="0"/>
            <a:ext cx="6724229" cy="10643535"/>
            <a:chOff x="0" y="0"/>
            <a:chExt cx="6842140" cy="108301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-44"/>
              <a:ext cx="6842130" cy="10830216"/>
            </a:xfrm>
            <a:custGeom>
              <a:avLst/>
              <a:gdLst/>
              <a:ahLst/>
              <a:cxnLst/>
              <a:rect r="r" b="b" t="t" l="l"/>
              <a:pathLst>
                <a:path h="10830216" w="6842130">
                  <a:moveTo>
                    <a:pt x="5108463" y="1119549"/>
                  </a:moveTo>
                  <a:cubicBezTo>
                    <a:pt x="5055250" y="967911"/>
                    <a:pt x="4883419" y="815892"/>
                    <a:pt x="4726448" y="781729"/>
                  </a:cubicBezTo>
                  <a:lnTo>
                    <a:pt x="285369" y="6521"/>
                  </a:lnTo>
                  <a:cubicBezTo>
                    <a:pt x="128397" y="-27642"/>
                    <a:pt x="0" y="75863"/>
                    <a:pt x="0" y="236518"/>
                  </a:cubicBezTo>
                  <a:lnTo>
                    <a:pt x="0" y="10538116"/>
                  </a:lnTo>
                  <a:cubicBezTo>
                    <a:pt x="0" y="10698772"/>
                    <a:pt x="131445" y="10830216"/>
                    <a:pt x="292100" y="10830216"/>
                  </a:cubicBezTo>
                  <a:lnTo>
                    <a:pt x="6631194" y="10830216"/>
                  </a:lnTo>
                  <a:cubicBezTo>
                    <a:pt x="6791848" y="10830216"/>
                    <a:pt x="6879733" y="10706138"/>
                    <a:pt x="6826647" y="10554627"/>
                  </a:cubicBezTo>
                  <a:lnTo>
                    <a:pt x="5108463" y="1119549"/>
                  </a:lnTo>
                  <a:close/>
                </a:path>
              </a:pathLst>
            </a:custGeom>
            <a:blipFill>
              <a:blip r:embed="rId4"/>
              <a:stretch>
                <a:fillRect l="-108287" t="0" r="-108287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6533729" y="2183130"/>
            <a:ext cx="10473433" cy="5663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69"/>
              </a:lnSpc>
            </a:pPr>
            <a:r>
              <a:rPr lang="en-US" b="true" sz="2699" spc="480">
                <a:solidFill>
                  <a:srgbClr val="FFDE59"/>
                </a:solidFill>
                <a:latin typeface="Poppins Bold"/>
                <a:ea typeface="Poppins Bold"/>
                <a:cs typeface="Poppins Bold"/>
                <a:sym typeface="Poppins Bold"/>
              </a:rPr>
              <a:t>Advanced Models</a:t>
            </a:r>
            <a:r>
              <a:rPr lang="en-US" sz="2699" spc="48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: Implement LSTM or Prophet for time-series deep learning.</a:t>
            </a:r>
          </a:p>
          <a:p>
            <a:pPr algn="l">
              <a:lnSpc>
                <a:spcPts val="5669"/>
              </a:lnSpc>
            </a:pPr>
            <a:r>
              <a:rPr lang="en-US" b="true" sz="2699" spc="480">
                <a:solidFill>
                  <a:srgbClr val="FFDE59"/>
                </a:solidFill>
                <a:latin typeface="Poppins Bold"/>
                <a:ea typeface="Poppins Bold"/>
                <a:cs typeface="Poppins Bold"/>
                <a:sym typeface="Poppins Bold"/>
              </a:rPr>
              <a:t>Supplier Integration</a:t>
            </a:r>
            <a:r>
              <a:rPr lang="en-US" sz="2699" spc="48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: Automatically generate Purchase Orders (POs) sent to suppliers.</a:t>
            </a:r>
          </a:p>
          <a:p>
            <a:pPr algn="l">
              <a:lnSpc>
                <a:spcPts val="5669"/>
              </a:lnSpc>
            </a:pPr>
            <a:r>
              <a:rPr lang="en-US" b="true" sz="2699" spc="480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Multi-User Roles</a:t>
            </a:r>
            <a:r>
              <a:rPr lang="en-US" sz="2699" spc="48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: Admin vs. Store Manager permissions.</a:t>
            </a:r>
          </a:p>
          <a:p>
            <a:pPr algn="l">
              <a:lnSpc>
                <a:spcPts val="5669"/>
              </a:lnSpc>
            </a:pPr>
            <a:r>
              <a:rPr lang="en-US" b="true" sz="2699" spc="480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Dockerization</a:t>
            </a:r>
            <a:r>
              <a:rPr lang="en-US" sz="2699" spc="48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: Containerizing the app for cloud deployment (AWS/Azure).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36509" y="206894"/>
            <a:ext cx="12285345" cy="1548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9584" spc="-383" b="true">
                <a:solidFill>
                  <a:srgbClr val="F6F6F6"/>
                </a:solidFill>
                <a:latin typeface="Agrandir Bold"/>
                <a:ea typeface="Agrandir Bold"/>
                <a:cs typeface="Agrandir Bold"/>
                <a:sym typeface="Agrandir Bold"/>
              </a:rPr>
              <a:t>Future Enhancements</a:t>
            </a:r>
          </a:p>
        </p:txBody>
      </p:sp>
    </p:spTree>
  </p:cSld>
  <p:clrMapOvr>
    <a:masterClrMapping/>
  </p:clrMapOvr>
  <p:transition spd="fast">
    <p:wipe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80827">
            <a:off x="-5195803" y="-2141897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7"/>
                </a:lnTo>
                <a:lnTo>
                  <a:pt x="0" y="14203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94495">
            <a:off x="-5294636" y="4123598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088373">
            <a:off x="11713006" y="-5476143"/>
            <a:ext cx="13128058" cy="13966019"/>
          </a:xfrm>
          <a:custGeom>
            <a:avLst/>
            <a:gdLst/>
            <a:ahLst/>
            <a:cxnLst/>
            <a:rect r="r" b="b" t="t" l="l"/>
            <a:pathLst>
              <a:path h="13966019" w="13128058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76292" y="-464733"/>
            <a:ext cx="9652688" cy="5683020"/>
          </a:xfrm>
          <a:custGeom>
            <a:avLst/>
            <a:gdLst/>
            <a:ahLst/>
            <a:cxnLst/>
            <a:rect r="r" b="b" t="t" l="l"/>
            <a:pathLst>
              <a:path h="5683020" w="9652688">
                <a:moveTo>
                  <a:pt x="0" y="0"/>
                </a:moveTo>
                <a:lnTo>
                  <a:pt x="9652688" y="0"/>
                </a:lnTo>
                <a:lnTo>
                  <a:pt x="9652688" y="5683020"/>
                </a:lnTo>
                <a:lnTo>
                  <a:pt x="0" y="56830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16301" y="4951587"/>
            <a:ext cx="11917455" cy="3792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7" indent="-313054" lvl="1">
              <a:lnSpc>
                <a:spcPts val="6089"/>
              </a:lnSpc>
              <a:buFont typeface="Arial"/>
              <a:buChar char="•"/>
            </a:pPr>
            <a:r>
              <a:rPr lang="en-US" sz="2899" spc="516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SmartStock bridges the gap between raw data and actionable insights.</a:t>
            </a:r>
          </a:p>
          <a:p>
            <a:pPr algn="l" marL="626107" indent="-313054" lvl="1">
              <a:lnSpc>
                <a:spcPts val="6089"/>
              </a:lnSpc>
              <a:buFont typeface="Arial"/>
              <a:buChar char="•"/>
            </a:pPr>
            <a:r>
              <a:rPr lang="en-US" sz="2899" spc="516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It reduces waste and prevents revenue loss.</a:t>
            </a:r>
          </a:p>
          <a:p>
            <a:pPr algn="l" marL="626107" indent="-313054" lvl="1">
              <a:lnSpc>
                <a:spcPts val="6089"/>
              </a:lnSpc>
              <a:buFont typeface="Arial"/>
              <a:buChar char="•"/>
            </a:pPr>
            <a:r>
              <a:rPr lang="en-US" sz="2899" spc="516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A modern, scalable solution built with Python and FastAPI.</a:t>
            </a:r>
          </a:p>
        </p:txBody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80827">
            <a:off x="-5195803" y="-2141897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7"/>
                </a:lnTo>
                <a:lnTo>
                  <a:pt x="0" y="14203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94495">
            <a:off x="-5294636" y="4123598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088373">
            <a:off x="11713006" y="-5476143"/>
            <a:ext cx="13128058" cy="13966019"/>
          </a:xfrm>
          <a:custGeom>
            <a:avLst/>
            <a:gdLst/>
            <a:ahLst/>
            <a:cxnLst/>
            <a:rect r="r" b="b" t="t" l="l"/>
            <a:pathLst>
              <a:path h="13966019" w="13128058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33461" y="1028700"/>
            <a:ext cx="13649711" cy="7679162"/>
          </a:xfrm>
          <a:custGeom>
            <a:avLst/>
            <a:gdLst/>
            <a:ahLst/>
            <a:cxnLst/>
            <a:rect r="r" b="b" t="t" l="l"/>
            <a:pathLst>
              <a:path h="7679162" w="13649711">
                <a:moveTo>
                  <a:pt x="0" y="0"/>
                </a:moveTo>
                <a:lnTo>
                  <a:pt x="13649710" y="0"/>
                </a:lnTo>
                <a:lnTo>
                  <a:pt x="13649710" y="7679162"/>
                </a:lnTo>
                <a:lnTo>
                  <a:pt x="0" y="76791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78039">
            <a:off x="4512890" y="-3976746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94495">
            <a:off x="-4265936" y="-2184754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088373">
            <a:off x="12164830" y="585827"/>
            <a:ext cx="13128058" cy="13966019"/>
          </a:xfrm>
          <a:custGeom>
            <a:avLst/>
            <a:gdLst/>
            <a:ahLst/>
            <a:cxnLst/>
            <a:rect r="r" b="b" t="t" l="l"/>
            <a:pathLst>
              <a:path h="13966019" w="13128058">
                <a:moveTo>
                  <a:pt x="0" y="0"/>
                </a:moveTo>
                <a:lnTo>
                  <a:pt x="13128058" y="0"/>
                </a:lnTo>
                <a:lnTo>
                  <a:pt x="13128058" y="13966020"/>
                </a:lnTo>
                <a:lnTo>
                  <a:pt x="0" y="1396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63174" y="2862318"/>
            <a:ext cx="3396654" cy="339665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769880" y="2862318"/>
            <a:ext cx="3396654" cy="3396654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525639" y="3124783"/>
            <a:ext cx="2871724" cy="287172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8032345" y="3124783"/>
            <a:ext cx="2871724" cy="287172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988931" y="4172182"/>
            <a:ext cx="3396654" cy="3396654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4251396" y="4434648"/>
            <a:ext cx="2871724" cy="287172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355132" y="4298180"/>
            <a:ext cx="3396654" cy="3396654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 rot="0">
            <a:off x="11617597" y="4560645"/>
            <a:ext cx="2871724" cy="287172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751786" y="2736320"/>
            <a:ext cx="3396654" cy="3396654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 rot="0">
            <a:off x="15014251" y="2998785"/>
            <a:ext cx="2871724" cy="287172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98623" y="6405833"/>
            <a:ext cx="3725757" cy="551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9"/>
              </a:lnSpc>
            </a:pPr>
            <a:r>
              <a:rPr lang="en-US" b="true" sz="3071" spc="-122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SMRITI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988931" y="7737051"/>
            <a:ext cx="3725757" cy="551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9"/>
              </a:lnSpc>
            </a:pPr>
            <a:r>
              <a:rPr lang="en-US" b="true" sz="3071" spc="-122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AMAN KUMAR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422039" y="1502559"/>
            <a:ext cx="9443922" cy="1548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4"/>
              </a:lnSpc>
            </a:pPr>
            <a:r>
              <a:rPr lang="en-US" b="true" sz="9584" spc="-383">
                <a:solidFill>
                  <a:srgbClr val="F6F6F6"/>
                </a:solidFill>
                <a:latin typeface="Agrandir Bold"/>
                <a:ea typeface="Agrandir Bold"/>
                <a:cs typeface="Agrandir Bold"/>
                <a:sym typeface="Agrandir Bold"/>
              </a:rPr>
              <a:t>Meet Our Team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507480" y="6249448"/>
            <a:ext cx="3725757" cy="551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9"/>
              </a:lnSpc>
            </a:pPr>
            <a:r>
              <a:rPr lang="en-US" b="true" sz="3071" spc="-122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VAISHNAVI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355132" y="7737051"/>
            <a:ext cx="3725757" cy="551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9"/>
              </a:lnSpc>
            </a:pPr>
            <a:r>
              <a:rPr lang="en-US" b="true" sz="3071" spc="-122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GIRIJA PAVANI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751786" y="6188988"/>
            <a:ext cx="3725757" cy="551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9"/>
              </a:lnSpc>
            </a:pPr>
            <a:r>
              <a:rPr lang="en-US" b="true" sz="3071" spc="-122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DURGA PRASAD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12" r="0" b="-7571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62810" y="-259381"/>
            <a:ext cx="4754847" cy="10805761"/>
            <a:chOff x="0" y="0"/>
            <a:chExt cx="3093720" cy="70307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93720" cy="7030720"/>
            </a:xfrm>
            <a:custGeom>
              <a:avLst/>
              <a:gdLst/>
              <a:ahLst/>
              <a:cxnLst/>
              <a:rect r="r" b="b" t="t" l="l"/>
              <a:pathLst>
                <a:path h="7030720" w="3093720">
                  <a:moveTo>
                    <a:pt x="0" y="0"/>
                  </a:moveTo>
                  <a:lnTo>
                    <a:pt x="2293620" y="0"/>
                  </a:lnTo>
                  <a:cubicBezTo>
                    <a:pt x="2735580" y="0"/>
                    <a:pt x="3093720" y="358140"/>
                    <a:pt x="3093720" y="800100"/>
                  </a:cubicBezTo>
                  <a:lnTo>
                    <a:pt x="3093720" y="7030720"/>
                  </a:lnTo>
                  <a:lnTo>
                    <a:pt x="0" y="7030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0951" t="0" r="-30951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9004511">
            <a:off x="766945" y="1600369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3" y="0"/>
                </a:lnTo>
                <a:lnTo>
                  <a:pt x="14220833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088373">
            <a:off x="9712045" y="-7551136"/>
            <a:ext cx="13128058" cy="13966019"/>
          </a:xfrm>
          <a:custGeom>
            <a:avLst/>
            <a:gdLst/>
            <a:ahLst/>
            <a:cxnLst/>
            <a:rect r="r" b="b" t="t" l="l"/>
            <a:pathLst>
              <a:path h="13966019" w="13128058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658817" y="3569828"/>
            <a:ext cx="5015943" cy="5132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Introduction &amp; Objective</a:t>
            </a:r>
          </a:p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Problem Statement</a:t>
            </a:r>
          </a:p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Proposed Solution</a:t>
            </a:r>
          </a:p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Technology Stack</a:t>
            </a:r>
          </a:p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System Architecture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51693" y="3510895"/>
            <a:ext cx="635923" cy="5132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01.</a:t>
            </a:r>
          </a:p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02.</a:t>
            </a:r>
          </a:p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03.</a:t>
            </a:r>
          </a:p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04.</a:t>
            </a:r>
          </a:p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05.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551202" y="3510895"/>
            <a:ext cx="635923" cy="5132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06.</a:t>
            </a:r>
          </a:p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07.</a:t>
            </a:r>
          </a:p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08.09.</a:t>
            </a:r>
          </a:p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10.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87677" y="3701079"/>
            <a:ext cx="5109111" cy="4808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50"/>
              </a:lnSpc>
            </a:pPr>
            <a:r>
              <a:rPr lang="en-US" sz="2900" spc="-116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ML Model &amp; Forecasting Logic</a:t>
            </a:r>
          </a:p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Key Features &amp; Modules</a:t>
            </a:r>
          </a:p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Database Design</a:t>
            </a:r>
          </a:p>
          <a:p>
            <a:pPr algn="l">
              <a:lnSpc>
                <a:spcPts val="7500"/>
              </a:lnSpc>
            </a:pPr>
            <a:r>
              <a:rPr lang="en-US" sz="3000" spc="-12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Live Demo / UI Walkthrough</a:t>
            </a:r>
          </a:p>
          <a:p>
            <a:pPr algn="l">
              <a:lnSpc>
                <a:spcPts val="7500"/>
              </a:lnSpc>
            </a:pPr>
            <a:r>
              <a:rPr lang="en-US" sz="3000" spc="-12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Future Scope &amp; Conclusion</a:t>
            </a:r>
          </a:p>
        </p:txBody>
      </p:sp>
      <p:sp>
        <p:nvSpPr>
          <p:cNvPr name="AutoShape 11" id="11"/>
          <p:cNvSpPr/>
          <p:nvPr/>
        </p:nvSpPr>
        <p:spPr>
          <a:xfrm>
            <a:off x="4851693" y="4745189"/>
            <a:ext cx="5717544" cy="0"/>
          </a:xfrm>
          <a:prstGeom prst="line">
            <a:avLst/>
          </a:prstGeom>
          <a:ln cap="flat" w="19050">
            <a:solidFill>
              <a:srgbClr val="37B59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11551202" y="4745189"/>
            <a:ext cx="5717544" cy="0"/>
          </a:xfrm>
          <a:prstGeom prst="line">
            <a:avLst/>
          </a:prstGeom>
          <a:ln cap="flat" w="19050">
            <a:solidFill>
              <a:srgbClr val="37B59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4851693" y="5781655"/>
            <a:ext cx="5717544" cy="0"/>
          </a:xfrm>
          <a:prstGeom prst="line">
            <a:avLst/>
          </a:prstGeom>
          <a:ln cap="flat" w="19050">
            <a:solidFill>
              <a:srgbClr val="37B59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11551202" y="5781655"/>
            <a:ext cx="5717544" cy="0"/>
          </a:xfrm>
          <a:prstGeom prst="line">
            <a:avLst/>
          </a:prstGeom>
          <a:ln cap="flat" w="19050">
            <a:solidFill>
              <a:srgbClr val="37B59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4851693" y="6891557"/>
            <a:ext cx="5717544" cy="0"/>
          </a:xfrm>
          <a:prstGeom prst="line">
            <a:avLst/>
          </a:prstGeom>
          <a:ln cap="flat" w="19050">
            <a:solidFill>
              <a:srgbClr val="37B59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1551202" y="6891557"/>
            <a:ext cx="5717544" cy="0"/>
          </a:xfrm>
          <a:prstGeom prst="line">
            <a:avLst/>
          </a:prstGeom>
          <a:ln cap="flat" w="19050">
            <a:solidFill>
              <a:srgbClr val="37B59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6746793" y="9083930"/>
            <a:ext cx="446388" cy="348740"/>
          </a:xfrm>
          <a:custGeom>
            <a:avLst/>
            <a:gdLst/>
            <a:ahLst/>
            <a:cxnLst/>
            <a:rect r="r" b="b" t="t" l="l"/>
            <a:pathLst>
              <a:path h="348740" w="446388">
                <a:moveTo>
                  <a:pt x="0" y="0"/>
                </a:moveTo>
                <a:lnTo>
                  <a:pt x="446388" y="0"/>
                </a:lnTo>
                <a:lnTo>
                  <a:pt x="446388" y="348740"/>
                </a:lnTo>
                <a:lnTo>
                  <a:pt x="0" y="3487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8" id="18"/>
          <p:cNvSpPr/>
          <p:nvPr/>
        </p:nvSpPr>
        <p:spPr>
          <a:xfrm>
            <a:off x="4861965" y="7947640"/>
            <a:ext cx="5717544" cy="0"/>
          </a:xfrm>
          <a:prstGeom prst="line">
            <a:avLst/>
          </a:prstGeom>
          <a:ln cap="flat" w="19050">
            <a:solidFill>
              <a:srgbClr val="37B59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11560727" y="7957165"/>
            <a:ext cx="5717544" cy="0"/>
          </a:xfrm>
          <a:prstGeom prst="line">
            <a:avLst/>
          </a:prstGeom>
          <a:ln cap="flat" w="19050">
            <a:solidFill>
              <a:srgbClr val="37B59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4851693" y="1525320"/>
            <a:ext cx="12118294" cy="1548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9584" spc="-383" b="true">
                <a:solidFill>
                  <a:srgbClr val="F6F6F6"/>
                </a:solidFill>
                <a:latin typeface="Agrandir Bold"/>
                <a:ea typeface="Agrandir Bold"/>
                <a:cs typeface="Agrandir Bold"/>
                <a:sym typeface="Agrandir Bold"/>
              </a:rPr>
              <a:t>Table Of Content</a:t>
            </a:r>
          </a:p>
        </p:txBody>
      </p:sp>
    </p:spTree>
  </p:cSld>
  <p:clrMapOvr>
    <a:masterClrMapping/>
  </p:clrMapOvr>
  <p:transition spd="fast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80827">
            <a:off x="-3106605" y="-2275516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7"/>
                </a:lnTo>
                <a:lnTo>
                  <a:pt x="0" y="14203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94495">
            <a:off x="-5351897" y="4310298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1" y="0"/>
                </a:lnTo>
                <a:lnTo>
                  <a:pt x="10589271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01161" y="5082408"/>
            <a:ext cx="2042588" cy="204258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190358" y="5082408"/>
            <a:ext cx="2042588" cy="204258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961216" y="2420447"/>
            <a:ext cx="2042588" cy="204258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343107" y="2420447"/>
            <a:ext cx="2042588" cy="2042588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-9088373">
            <a:off x="11310460" y="-7323236"/>
            <a:ext cx="13128058" cy="13966019"/>
          </a:xfrm>
          <a:custGeom>
            <a:avLst/>
            <a:gdLst/>
            <a:ahLst/>
            <a:cxnLst/>
            <a:rect r="r" b="b" t="t" l="l"/>
            <a:pathLst>
              <a:path h="13966019" w="13128058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4580467" y="-750375"/>
            <a:ext cx="4061172" cy="10939184"/>
          </a:xfrm>
          <a:custGeom>
            <a:avLst/>
            <a:gdLst/>
            <a:ahLst/>
            <a:cxnLst/>
            <a:rect r="r" b="b" t="t" l="l"/>
            <a:pathLst>
              <a:path h="10939184" w="4061172">
                <a:moveTo>
                  <a:pt x="0" y="0"/>
                </a:moveTo>
                <a:lnTo>
                  <a:pt x="4061172" y="0"/>
                </a:lnTo>
                <a:lnTo>
                  <a:pt x="4061172" y="10939184"/>
                </a:lnTo>
                <a:lnTo>
                  <a:pt x="0" y="109391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2760688" y="7015049"/>
            <a:ext cx="4879735" cy="2927841"/>
            <a:chOff x="0" y="0"/>
            <a:chExt cx="6350000" cy="381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7"/>
              <a:stretch>
                <a:fillRect l="0" t="-6770" r="0" b="-677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040606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3251321" y="532990"/>
            <a:ext cx="11378742" cy="1392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4"/>
              </a:lnSpc>
            </a:pPr>
            <a:r>
              <a:rPr lang="en-US" b="true" sz="8684" spc="-347">
                <a:solidFill>
                  <a:srgbClr val="F6F6F6"/>
                </a:solidFill>
                <a:latin typeface="Agrandir Bold"/>
                <a:ea typeface="Agrandir Bold"/>
                <a:cs typeface="Agrandir Bold"/>
                <a:sym typeface="Agrandir Bold"/>
              </a:rPr>
              <a:t>Problem Statement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54893" y="5910381"/>
            <a:ext cx="935123" cy="405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4"/>
              </a:lnSpc>
            </a:pPr>
            <a:r>
              <a:rPr lang="en-US" b="true" sz="2594" spc="-103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02.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514948" y="3229369"/>
            <a:ext cx="935123" cy="405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4"/>
              </a:lnSpc>
            </a:pPr>
            <a:r>
              <a:rPr lang="en-US" b="true" sz="2594" spc="-103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01.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99978" y="5910381"/>
            <a:ext cx="935123" cy="405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4"/>
              </a:lnSpc>
            </a:pPr>
            <a:r>
              <a:rPr lang="en-US" b="true" sz="2594" spc="-103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03.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896839" y="3229369"/>
            <a:ext cx="935123" cy="405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4"/>
              </a:lnSpc>
            </a:pPr>
            <a:r>
              <a:rPr lang="en-US" b="true" sz="2594" spc="-103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04.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019576" y="5180256"/>
            <a:ext cx="4105282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 spc="-99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OVERSTOCKING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237825" y="2565441"/>
            <a:ext cx="4105282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 spc="-99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STOCKOUTS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638523" y="2959794"/>
            <a:ext cx="4105282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 spc="-99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LACK OF AGILITY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627524" y="5180256"/>
            <a:ext cx="4105282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 spc="-99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MANUAL ERRORS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929869" y="5638473"/>
            <a:ext cx="4105282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 spc="-8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Wasting capital and storage space on items that won't sell.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090897" y="3039187"/>
            <a:ext cx="4105282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 spc="-8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Losing sales because items are out of stock.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471420" y="3433540"/>
            <a:ext cx="4105282" cy="108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 spc="-8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Traditional systems cannot react quickly to promotional changes.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480595" y="5654003"/>
            <a:ext cx="4105282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 spc="-8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Human error in predicting demand leads to inefficiencies.</a:t>
            </a:r>
          </a:p>
        </p:txBody>
      </p:sp>
    </p:spTree>
  </p:cSld>
  <p:clrMapOvr>
    <a:masterClrMapping/>
  </p:clrMapOvr>
  <p:transition spd="fast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103251">
            <a:off x="-2659805" y="-1907565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047732">
            <a:off x="9231546" y="-3123828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3878239" y="1850816"/>
            <a:ext cx="12680684" cy="7273487"/>
            <a:chOff x="0" y="0"/>
            <a:chExt cx="7981950" cy="45783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0" t="-29892" r="0" b="-29892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5987724" y="1714547"/>
            <a:ext cx="984226" cy="920251"/>
          </a:xfrm>
          <a:custGeom>
            <a:avLst/>
            <a:gdLst/>
            <a:ahLst/>
            <a:cxnLst/>
            <a:rect r="r" b="b" t="t" l="l"/>
            <a:pathLst>
              <a:path h="920251" w="984226">
                <a:moveTo>
                  <a:pt x="0" y="0"/>
                </a:moveTo>
                <a:lnTo>
                  <a:pt x="984226" y="0"/>
                </a:lnTo>
                <a:lnTo>
                  <a:pt x="984226" y="920252"/>
                </a:lnTo>
                <a:lnTo>
                  <a:pt x="0" y="920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3147717" y="2755181"/>
            <a:ext cx="278501" cy="27850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3626243" y="2755181"/>
            <a:ext cx="278501" cy="278501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2667881" y="2755181"/>
            <a:ext cx="278501" cy="278501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9002470" y="2814607"/>
            <a:ext cx="8468774" cy="6053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5" indent="-302257" lvl="1">
              <a:lnSpc>
                <a:spcPts val="5347"/>
              </a:lnSpc>
              <a:buFont typeface="Arial"/>
              <a:buChar char="•"/>
            </a:pPr>
            <a:r>
              <a:rPr lang="en-US" sz="2799" spc="22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A full-stack web application that predicts future sales using Machine Learning.</a:t>
            </a:r>
          </a:p>
          <a:p>
            <a:pPr algn="l" marL="604515" indent="-302257" lvl="1">
              <a:lnSpc>
                <a:spcPts val="5347"/>
              </a:lnSpc>
              <a:buFont typeface="Arial"/>
              <a:buChar char="•"/>
            </a:pPr>
            <a:r>
              <a:rPr lang="en-US" sz="2799" spc="22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Automatically compares predictions with current stock levels.</a:t>
            </a:r>
          </a:p>
          <a:p>
            <a:pPr algn="l" marL="604515" indent="-302257" lvl="1">
              <a:lnSpc>
                <a:spcPts val="5347"/>
              </a:lnSpc>
              <a:buFont typeface="Arial"/>
              <a:buChar char="•"/>
            </a:pPr>
            <a:r>
              <a:rPr lang="en-US" sz="2799" spc="22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Classifies inventory status: Overstock, Understock, or Balanced.</a:t>
            </a:r>
          </a:p>
          <a:p>
            <a:pPr algn="l" marL="604515" indent="-302257" lvl="1">
              <a:lnSpc>
                <a:spcPts val="5347"/>
              </a:lnSpc>
              <a:buFont typeface="Arial"/>
              <a:buChar char="•"/>
            </a:pPr>
            <a:r>
              <a:rPr lang="en-US" sz="2799" spc="22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Sends real-time alerts via Email and SMS to store managers.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44000" y="1485880"/>
            <a:ext cx="8932293" cy="1548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9584" spc="-383" b="true">
                <a:solidFill>
                  <a:srgbClr val="F6F6F6"/>
                </a:solidFill>
                <a:latin typeface="Agrandir Bold"/>
                <a:ea typeface="Agrandir Bold"/>
                <a:cs typeface="Agrandir Bold"/>
                <a:sym typeface="Agrandir Bold"/>
              </a:rPr>
              <a:t>The Solution</a:t>
            </a:r>
          </a:p>
        </p:txBody>
      </p:sp>
    </p:spTree>
  </p:cSld>
  <p:clrMapOvr>
    <a:masterClrMapping/>
  </p:clrMapOvr>
  <p:transition spd="fast">
    <p:circl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061751">
            <a:off x="5364107" y="-3936538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047732">
            <a:off x="9506919" y="-4154254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047732">
            <a:off x="-574452" y="5118119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159760" y="8218634"/>
            <a:ext cx="4863589" cy="720832"/>
            <a:chOff x="0" y="0"/>
            <a:chExt cx="1280945" cy="1898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0945" cy="189849"/>
            </a:xfrm>
            <a:custGeom>
              <a:avLst/>
              <a:gdLst/>
              <a:ahLst/>
              <a:cxnLst/>
              <a:rect r="r" b="b" t="t" l="l"/>
              <a:pathLst>
                <a:path h="189849" w="1280945">
                  <a:moveTo>
                    <a:pt x="81182" y="0"/>
                  </a:moveTo>
                  <a:lnTo>
                    <a:pt x="1199763" y="0"/>
                  </a:lnTo>
                  <a:cubicBezTo>
                    <a:pt x="1244599" y="0"/>
                    <a:pt x="1280945" y="36347"/>
                    <a:pt x="1280945" y="81182"/>
                  </a:cubicBezTo>
                  <a:lnTo>
                    <a:pt x="1280945" y="108666"/>
                  </a:lnTo>
                  <a:cubicBezTo>
                    <a:pt x="1280945" y="130197"/>
                    <a:pt x="1272392" y="150846"/>
                    <a:pt x="1257168" y="166071"/>
                  </a:cubicBezTo>
                  <a:cubicBezTo>
                    <a:pt x="1241943" y="181296"/>
                    <a:pt x="1221294" y="189849"/>
                    <a:pt x="1199763" y="189849"/>
                  </a:cubicBezTo>
                  <a:lnTo>
                    <a:pt x="81182" y="189849"/>
                  </a:lnTo>
                  <a:cubicBezTo>
                    <a:pt x="59652" y="189849"/>
                    <a:pt x="39002" y="181296"/>
                    <a:pt x="23778" y="166071"/>
                  </a:cubicBezTo>
                  <a:cubicBezTo>
                    <a:pt x="8553" y="150846"/>
                    <a:pt x="0" y="130197"/>
                    <a:pt x="0" y="108666"/>
                  </a:cubicBezTo>
                  <a:lnTo>
                    <a:pt x="0" y="81182"/>
                  </a:lnTo>
                  <a:cubicBezTo>
                    <a:pt x="0" y="59652"/>
                    <a:pt x="8553" y="39002"/>
                    <a:pt x="23778" y="23778"/>
                  </a:cubicBezTo>
                  <a:cubicBezTo>
                    <a:pt x="39002" y="8553"/>
                    <a:pt x="59652" y="0"/>
                    <a:pt x="811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3DD52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0945" cy="2279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093407" y="8423412"/>
            <a:ext cx="429286" cy="318452"/>
          </a:xfrm>
          <a:custGeom>
            <a:avLst/>
            <a:gdLst/>
            <a:ahLst/>
            <a:cxnLst/>
            <a:rect r="r" b="b" t="t" l="l"/>
            <a:pathLst>
              <a:path h="318452" w="429286">
                <a:moveTo>
                  <a:pt x="0" y="0"/>
                </a:moveTo>
                <a:lnTo>
                  <a:pt x="429286" y="0"/>
                </a:lnTo>
                <a:lnTo>
                  <a:pt x="429286" y="318452"/>
                </a:lnTo>
                <a:lnTo>
                  <a:pt x="0" y="318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620574" y="2234672"/>
            <a:ext cx="12638726" cy="5813156"/>
            <a:chOff x="0" y="0"/>
            <a:chExt cx="3328718" cy="153103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328718" cy="1531037"/>
            </a:xfrm>
            <a:custGeom>
              <a:avLst/>
              <a:gdLst/>
              <a:ahLst/>
              <a:cxnLst/>
              <a:rect r="r" b="b" t="t" l="l"/>
              <a:pathLst>
                <a:path h="1531037" w="3328718">
                  <a:moveTo>
                    <a:pt x="15314" y="0"/>
                  </a:moveTo>
                  <a:lnTo>
                    <a:pt x="3313404" y="0"/>
                  </a:lnTo>
                  <a:cubicBezTo>
                    <a:pt x="3321862" y="0"/>
                    <a:pt x="3328718" y="6856"/>
                    <a:pt x="3328718" y="15314"/>
                  </a:cubicBezTo>
                  <a:lnTo>
                    <a:pt x="3328718" y="1515723"/>
                  </a:lnTo>
                  <a:cubicBezTo>
                    <a:pt x="3328718" y="1524181"/>
                    <a:pt x="3321862" y="1531037"/>
                    <a:pt x="3313404" y="1531037"/>
                  </a:cubicBezTo>
                  <a:lnTo>
                    <a:pt x="15314" y="1531037"/>
                  </a:lnTo>
                  <a:cubicBezTo>
                    <a:pt x="6856" y="1531037"/>
                    <a:pt x="0" y="1524181"/>
                    <a:pt x="0" y="1515723"/>
                  </a:cubicBezTo>
                  <a:lnTo>
                    <a:pt x="0" y="15314"/>
                  </a:lnTo>
                  <a:cubicBezTo>
                    <a:pt x="0" y="6856"/>
                    <a:pt x="6856" y="0"/>
                    <a:pt x="1531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7B594">
                    <a:alpha val="100000"/>
                  </a:srgbClr>
                </a:gs>
                <a:gs pos="100000">
                  <a:srgbClr val="62DFB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3328718" cy="15977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1414345" y="8279882"/>
            <a:ext cx="598336" cy="598336"/>
          </a:xfrm>
          <a:prstGeom prst="rect">
            <a:avLst/>
          </a:prstGeom>
        </p:spPr>
      </p:pic>
      <p:sp>
        <p:nvSpPr>
          <p:cNvPr name="Freeform 13" id="13"/>
          <p:cNvSpPr/>
          <p:nvPr/>
        </p:nvSpPr>
        <p:spPr>
          <a:xfrm flipH="false" flipV="false" rot="0">
            <a:off x="2446413" y="4522638"/>
            <a:ext cx="2105352" cy="2517611"/>
          </a:xfrm>
          <a:custGeom>
            <a:avLst/>
            <a:gdLst/>
            <a:ahLst/>
            <a:cxnLst/>
            <a:rect r="r" b="b" t="t" l="l"/>
            <a:pathLst>
              <a:path h="2517611" w="2105352">
                <a:moveTo>
                  <a:pt x="0" y="0"/>
                </a:moveTo>
                <a:lnTo>
                  <a:pt x="2105353" y="0"/>
                </a:lnTo>
                <a:lnTo>
                  <a:pt x="2105353" y="2517611"/>
                </a:lnTo>
                <a:lnTo>
                  <a:pt x="0" y="25176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805317" y="2280969"/>
            <a:ext cx="12269239" cy="6060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0906" indent="-290453" lvl="1">
              <a:lnSpc>
                <a:spcPts val="4035"/>
              </a:lnSpc>
              <a:buFont typeface="Arial"/>
              <a:buChar char="•"/>
            </a:pPr>
            <a:r>
              <a:rPr lang="en-US" sz="269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📊 </a:t>
            </a:r>
            <a:r>
              <a:rPr lang="en-US" b="true" sz="2690">
                <a:solidFill>
                  <a:srgbClr val="FFDE59"/>
                </a:solidFill>
                <a:latin typeface="Poppins Bold"/>
                <a:ea typeface="Poppins Bold"/>
                <a:cs typeface="Poppins Bold"/>
                <a:sym typeface="Poppins Bold"/>
              </a:rPr>
              <a:t>Interactive Dashboard</a:t>
            </a:r>
            <a:r>
              <a:rPr lang="en-US" sz="269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: Visualizes sales trends and inventory health using Chart.js.</a:t>
            </a:r>
          </a:p>
          <a:p>
            <a:pPr algn="l" marL="580906" indent="-290453" lvl="1">
              <a:lnSpc>
                <a:spcPts val="4035"/>
              </a:lnSpc>
              <a:buFont typeface="Arial"/>
              <a:buChar char="•"/>
            </a:pPr>
            <a:r>
              <a:rPr lang="en-US" sz="269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🤖 </a:t>
            </a:r>
            <a:r>
              <a:rPr lang="en-US" b="true" sz="2690">
                <a:solidFill>
                  <a:srgbClr val="FFDE59"/>
                </a:solidFill>
                <a:latin typeface="Poppins Bold"/>
                <a:ea typeface="Poppins Bold"/>
                <a:cs typeface="Poppins Bold"/>
                <a:sym typeface="Poppins Bold"/>
              </a:rPr>
              <a:t>AI Forecasting</a:t>
            </a:r>
            <a:r>
              <a:rPr lang="en-US" sz="269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: Uses Historical Gradient Boosting to predict demand.</a:t>
            </a:r>
          </a:p>
          <a:p>
            <a:pPr algn="l" marL="580906" indent="-290453" lvl="1">
              <a:lnSpc>
                <a:spcPts val="4035"/>
              </a:lnSpc>
              <a:buFont typeface="Arial"/>
              <a:buChar char="•"/>
            </a:pPr>
            <a:r>
              <a:rPr lang="en-US" sz="269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🔔 </a:t>
            </a:r>
            <a:r>
              <a:rPr lang="en-US" b="true" sz="2690">
                <a:solidFill>
                  <a:srgbClr val="FFDE59"/>
                </a:solidFill>
                <a:latin typeface="Poppins Bold"/>
                <a:ea typeface="Poppins Bold"/>
                <a:cs typeface="Poppins Bold"/>
                <a:sym typeface="Poppins Bold"/>
              </a:rPr>
              <a:t>Automated Alerts</a:t>
            </a:r>
            <a:r>
              <a:rPr lang="en-US" sz="269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: Configurable notifications (SMS/Email) for critical stock levels.</a:t>
            </a:r>
          </a:p>
          <a:p>
            <a:pPr algn="l" marL="580906" indent="-290453" lvl="1">
              <a:lnSpc>
                <a:spcPts val="4035"/>
              </a:lnSpc>
              <a:buFont typeface="Arial"/>
              <a:buChar char="•"/>
            </a:pPr>
            <a:r>
              <a:rPr lang="en-US" sz="269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🔒 </a:t>
            </a:r>
            <a:r>
              <a:rPr lang="en-US" b="true" sz="2690">
                <a:solidFill>
                  <a:srgbClr val="FFDE59"/>
                </a:solidFill>
                <a:latin typeface="Poppins Bold"/>
                <a:ea typeface="Poppins Bold"/>
                <a:cs typeface="Poppins Bold"/>
                <a:sym typeface="Poppins Bold"/>
              </a:rPr>
              <a:t>Secure Authentication</a:t>
            </a:r>
            <a:r>
              <a:rPr lang="en-US" sz="269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: JWT-based Login, Registration, and Password Reset.</a:t>
            </a:r>
          </a:p>
          <a:p>
            <a:pPr algn="l" marL="580906" indent="-290453" lvl="1">
              <a:lnSpc>
                <a:spcPts val="4035"/>
              </a:lnSpc>
              <a:buFont typeface="Arial"/>
              <a:buChar char="•"/>
            </a:pPr>
            <a:r>
              <a:rPr lang="en-US" sz="269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📦 </a:t>
            </a:r>
            <a:r>
              <a:rPr lang="en-US" sz="269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b="true" sz="2690">
                <a:solidFill>
                  <a:srgbClr val="FFDE59"/>
                </a:solidFill>
                <a:latin typeface="Poppins Bold"/>
                <a:ea typeface="Poppins Bold"/>
                <a:cs typeface="Poppins Bold"/>
                <a:sym typeface="Poppins Bold"/>
              </a:rPr>
              <a:t>nventory Management</a:t>
            </a:r>
            <a:r>
              <a:rPr lang="en-US" sz="269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: CRUD operations to add, update, or delete store items.</a:t>
            </a:r>
          </a:p>
          <a:p>
            <a:pPr algn="l" marL="580906" indent="-290453" lvl="1">
              <a:lnSpc>
                <a:spcPts val="4035"/>
              </a:lnSpc>
              <a:buFont typeface="Arial"/>
              <a:buChar char="•"/>
            </a:pPr>
            <a:r>
              <a:rPr lang="en-US" sz="269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🌗 </a:t>
            </a:r>
            <a:r>
              <a:rPr lang="en-US" b="true" sz="2690">
                <a:solidFill>
                  <a:srgbClr val="FFDE59"/>
                </a:solidFill>
                <a:latin typeface="Poppins Bold"/>
                <a:ea typeface="Poppins Bold"/>
                <a:cs typeface="Poppins Bold"/>
                <a:sym typeface="Poppins Bold"/>
              </a:rPr>
              <a:t>UI Personalization</a:t>
            </a:r>
            <a:r>
              <a:rPr lang="en-US" sz="269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: Dark/Light mode toggle for user preference.</a:t>
            </a:r>
          </a:p>
          <a:p>
            <a:pPr algn="l">
              <a:lnSpc>
                <a:spcPts val="4035"/>
              </a:lnSpc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87378" y="2811758"/>
            <a:ext cx="4228492" cy="4228492"/>
          </a:xfrm>
          <a:custGeom>
            <a:avLst/>
            <a:gdLst/>
            <a:ahLst/>
            <a:cxnLst/>
            <a:rect r="r" b="b" t="t" l="l"/>
            <a:pathLst>
              <a:path h="4228492" w="4228492">
                <a:moveTo>
                  <a:pt x="0" y="0"/>
                </a:moveTo>
                <a:lnTo>
                  <a:pt x="4228492" y="0"/>
                </a:lnTo>
                <a:lnTo>
                  <a:pt x="4228492" y="4228491"/>
                </a:lnTo>
                <a:lnTo>
                  <a:pt x="0" y="42284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529575" y="8366262"/>
            <a:ext cx="3563832" cy="375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1"/>
              </a:lnSpc>
            </a:pPr>
            <a:r>
              <a:rPr lang="en-US" b="true" sz="2122" spc="273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TARGET ACHIEVED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67409" y="373268"/>
            <a:ext cx="8932293" cy="1548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9584" spc="-383" b="true">
                <a:solidFill>
                  <a:srgbClr val="F6F6F6"/>
                </a:solidFill>
                <a:latin typeface="Agrandir Bold"/>
                <a:ea typeface="Agrandir Bold"/>
                <a:cs typeface="Agrandir Bold"/>
                <a:sym typeface="Agrandir Bold"/>
              </a:rPr>
              <a:t>Key Features</a:t>
            </a:r>
          </a:p>
        </p:txBody>
      </p:sp>
    </p:spTree>
  </p:cSld>
  <p:clrMapOvr>
    <a:masterClrMapping/>
  </p:clrMapOvr>
  <p:transition spd="fast">
    <p:wipe dir="r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542650">
            <a:off x="-240430" y="-5114540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830136">
            <a:off x="9279723" y="3108245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047732">
            <a:off x="-1468572" y="-1385245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22239" y="2745042"/>
            <a:ext cx="5995795" cy="5995795"/>
          </a:xfrm>
          <a:custGeom>
            <a:avLst/>
            <a:gdLst/>
            <a:ahLst/>
            <a:cxnLst/>
            <a:rect r="r" b="b" t="t" l="l"/>
            <a:pathLst>
              <a:path h="5995795" w="5995795">
                <a:moveTo>
                  <a:pt x="0" y="0"/>
                </a:moveTo>
                <a:lnTo>
                  <a:pt x="5995795" y="0"/>
                </a:lnTo>
                <a:lnTo>
                  <a:pt x="5995795" y="5995795"/>
                </a:lnTo>
                <a:lnTo>
                  <a:pt x="0" y="59957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32891"/>
            <a:ext cx="10858307" cy="1548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9584" spc="-383" b="true">
                <a:solidFill>
                  <a:srgbClr val="F6F6F6"/>
                </a:solidFill>
                <a:latin typeface="Agrandir Bold"/>
                <a:ea typeface="Agrandir Bold"/>
                <a:cs typeface="Agrandir Bold"/>
                <a:sym typeface="Agrandir Bold"/>
              </a:rPr>
              <a:t>Technology Stack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18034" y="2849398"/>
            <a:ext cx="10367873" cy="6815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8" indent="-302259" lvl="1">
              <a:lnSpc>
                <a:spcPts val="4143"/>
              </a:lnSpc>
              <a:buFont typeface="Arial"/>
              <a:buChar char="•"/>
            </a:pPr>
            <a:r>
              <a:rPr lang="en-US" b="true" sz="2799" spc="195">
                <a:solidFill>
                  <a:srgbClr val="FFDE59"/>
                </a:solidFill>
                <a:latin typeface="Poppins Bold"/>
                <a:ea typeface="Poppins Bold"/>
                <a:cs typeface="Poppins Bold"/>
                <a:sym typeface="Poppins Bold"/>
              </a:rPr>
              <a:t>Frontend</a:t>
            </a:r>
            <a:r>
              <a:rPr lang="en-US" sz="2799" spc="195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: HTML5, CSS3, JavaScript (Vanilla), Chart.js (Visualization).</a:t>
            </a:r>
          </a:p>
          <a:p>
            <a:pPr algn="l" marL="604518" indent="-302259" lvl="1">
              <a:lnSpc>
                <a:spcPts val="4143"/>
              </a:lnSpc>
              <a:buFont typeface="Arial"/>
              <a:buChar char="•"/>
            </a:pPr>
            <a:r>
              <a:rPr lang="en-US" b="true" sz="2799" spc="195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Backend</a:t>
            </a:r>
            <a:r>
              <a:rPr lang="en-US" sz="2799" spc="195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: Python, FastAPI (High-performance API).</a:t>
            </a:r>
          </a:p>
          <a:p>
            <a:pPr algn="l" marL="604518" indent="-302259" lvl="1">
              <a:lnSpc>
                <a:spcPts val="4143"/>
              </a:lnSpc>
              <a:buFont typeface="Arial"/>
              <a:buChar char="•"/>
            </a:pPr>
            <a:r>
              <a:rPr lang="en-US" b="true" sz="2799" spc="195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Machine Learning</a:t>
            </a:r>
            <a:r>
              <a:rPr lang="en-US" sz="2799" spc="195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: Scikit-Learn (HistGradientBoostingRegressor), Pandas, NumPy.</a:t>
            </a:r>
          </a:p>
          <a:p>
            <a:pPr algn="l" marL="604518" indent="-302259" lvl="1">
              <a:lnSpc>
                <a:spcPts val="4143"/>
              </a:lnSpc>
              <a:buFont typeface="Arial"/>
              <a:buChar char="•"/>
            </a:pPr>
            <a:r>
              <a:rPr lang="en-US" b="true" sz="2799" spc="195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</a:t>
            </a:r>
            <a:r>
              <a:rPr lang="en-US" sz="2799" spc="195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: MySQL (Relational Data), SQLAlchemy (ORM).</a:t>
            </a:r>
          </a:p>
          <a:p>
            <a:pPr algn="l" marL="604518" indent="-302259" lvl="1">
              <a:lnSpc>
                <a:spcPts val="4143"/>
              </a:lnSpc>
              <a:buFont typeface="Arial"/>
              <a:buChar char="•"/>
            </a:pPr>
            <a:r>
              <a:rPr lang="en-US" b="true" sz="2799" spc="195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Integrations</a:t>
            </a:r>
            <a:r>
              <a:rPr lang="en-US" sz="2799" spc="195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: Twilio (SMS), SMTP (Email).</a:t>
            </a:r>
          </a:p>
          <a:p>
            <a:pPr algn="l" marL="604518" indent="-302259" lvl="1">
              <a:lnSpc>
                <a:spcPts val="4143"/>
              </a:lnSpc>
              <a:buFont typeface="Arial"/>
              <a:buChar char="•"/>
            </a:pPr>
            <a:r>
              <a:rPr lang="en-US" b="true" sz="2799" spc="195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Authentication</a:t>
            </a:r>
            <a:r>
              <a:rPr lang="en-US" sz="2799" spc="195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: JWT (JSON Web Tokens), Passlib (Hashing).</a:t>
            </a:r>
          </a:p>
          <a:p>
            <a:pPr algn="l">
              <a:lnSpc>
                <a:spcPts val="4143"/>
              </a:lnSpc>
            </a:pPr>
          </a:p>
        </p:txBody>
      </p:sp>
    </p:spTree>
  </p:cSld>
  <p:clrMapOvr>
    <a:masterClrMapping/>
  </p:clrMapOvr>
  <p:transition spd="fast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80827">
            <a:off x="-5195803" y="-2141897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7"/>
                </a:lnTo>
                <a:lnTo>
                  <a:pt x="0" y="14203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94495">
            <a:off x="-5294636" y="4123598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088373">
            <a:off x="11713006" y="-5476143"/>
            <a:ext cx="13128058" cy="13966019"/>
          </a:xfrm>
          <a:custGeom>
            <a:avLst/>
            <a:gdLst/>
            <a:ahLst/>
            <a:cxnLst/>
            <a:rect r="r" b="b" t="t" l="l"/>
            <a:pathLst>
              <a:path h="13966019" w="13128058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94356" y="-1081104"/>
            <a:ext cx="10269384" cy="5855166"/>
          </a:xfrm>
          <a:custGeom>
            <a:avLst/>
            <a:gdLst/>
            <a:ahLst/>
            <a:cxnLst/>
            <a:rect r="r" b="b" t="t" l="l"/>
            <a:pathLst>
              <a:path h="5855166" w="10269384">
                <a:moveTo>
                  <a:pt x="0" y="0"/>
                </a:moveTo>
                <a:lnTo>
                  <a:pt x="10269385" y="0"/>
                </a:lnTo>
                <a:lnTo>
                  <a:pt x="10269385" y="5855166"/>
                </a:lnTo>
                <a:lnTo>
                  <a:pt x="0" y="58551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6" t="0" r="-1174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891403" y="80224"/>
            <a:ext cx="7660289" cy="275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9584" spc="-383" b="true">
                <a:solidFill>
                  <a:srgbClr val="F6F6F6"/>
                </a:solidFill>
                <a:latin typeface="Agrandir Bold"/>
                <a:ea typeface="Agrandir Bold"/>
                <a:cs typeface="Agrandir Bold"/>
                <a:sym typeface="Agrandir Bold"/>
              </a:rPr>
              <a:t>System Architecture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36392" y="2657285"/>
            <a:ext cx="8570311" cy="6889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8" indent="-302259" lvl="1">
              <a:lnSpc>
                <a:spcPts val="4983"/>
              </a:lnSpc>
              <a:buAutoNum type="arabicPeriod" startAt="1"/>
            </a:pPr>
            <a:r>
              <a:rPr lang="en-US" b="true" sz="2799" spc="145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Data Ingestion</a:t>
            </a:r>
            <a:r>
              <a:rPr lang="en-US" sz="2799" spc="145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: Loads dataset from Hugging Face (Rodrigo2204/store-sales-forecast).</a:t>
            </a:r>
          </a:p>
          <a:p>
            <a:pPr algn="l" marL="604518" indent="-302259" lvl="1">
              <a:lnSpc>
                <a:spcPts val="4983"/>
              </a:lnSpc>
              <a:buAutoNum type="arabicPeriod" startAt="1"/>
            </a:pPr>
            <a:r>
              <a:rPr lang="en-US" b="true" sz="2799" spc="145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Training</a:t>
            </a:r>
            <a:r>
              <a:rPr lang="en-US" sz="2799" spc="145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: The ML Pipeline processes data and trains the model.</a:t>
            </a:r>
          </a:p>
          <a:p>
            <a:pPr algn="l" marL="604518" indent="-302259" lvl="1">
              <a:lnSpc>
                <a:spcPts val="4983"/>
              </a:lnSpc>
              <a:buAutoNum type="arabicPeriod" startAt="1"/>
            </a:pPr>
            <a:r>
              <a:rPr lang="en-US" b="true" sz="2799" spc="145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API Layer</a:t>
            </a:r>
            <a:r>
              <a:rPr lang="en-US" sz="2799" spc="145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: FastAPI exposes endpoints for predictions and inventory.</a:t>
            </a:r>
          </a:p>
          <a:p>
            <a:pPr algn="l" marL="604518" indent="-302259" lvl="1">
              <a:lnSpc>
                <a:spcPts val="4983"/>
              </a:lnSpc>
              <a:buAutoNum type="arabicPeriod" startAt="1"/>
            </a:pPr>
            <a:r>
              <a:rPr lang="en-US" b="true" sz="2799" spc="145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Client Layer</a:t>
            </a:r>
            <a:r>
              <a:rPr lang="en-US" sz="2799" spc="145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: The Browser fetches data and renders graphs.</a:t>
            </a:r>
          </a:p>
          <a:p>
            <a:pPr algn="l" marL="604518" indent="-302259" lvl="1">
              <a:lnSpc>
                <a:spcPts val="4983"/>
              </a:lnSpc>
              <a:buAutoNum type="arabicPeriod" startAt="1"/>
            </a:pPr>
            <a:r>
              <a:rPr lang="en-US" b="true" sz="2799" spc="145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Notification Service</a:t>
            </a:r>
            <a:r>
              <a:rPr lang="en-US" sz="2799" spc="145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: Background tasks trigger SMS/Email alerts.</a:t>
            </a:r>
          </a:p>
        </p:txBody>
      </p:sp>
    </p:spTree>
  </p:cSld>
  <p:clrMapOvr>
    <a:masterClrMapping/>
  </p:clrMapOvr>
  <p:transition spd="fast">
    <p:cover dir="d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124422">
            <a:off x="4440726" y="-5286740"/>
            <a:ext cx="15504871" cy="15485490"/>
          </a:xfrm>
          <a:custGeom>
            <a:avLst/>
            <a:gdLst/>
            <a:ahLst/>
            <a:cxnLst/>
            <a:rect r="r" b="b" t="t" l="l"/>
            <a:pathLst>
              <a:path h="15485490" w="15504871">
                <a:moveTo>
                  <a:pt x="0" y="0"/>
                </a:moveTo>
                <a:lnTo>
                  <a:pt x="15504871" y="0"/>
                </a:lnTo>
                <a:lnTo>
                  <a:pt x="15504871" y="15485490"/>
                </a:lnTo>
                <a:lnTo>
                  <a:pt x="0" y="154854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088373">
            <a:off x="9754750" y="1418968"/>
            <a:ext cx="13128058" cy="13966019"/>
          </a:xfrm>
          <a:custGeom>
            <a:avLst/>
            <a:gdLst/>
            <a:ahLst/>
            <a:cxnLst/>
            <a:rect r="r" b="b" t="t" l="l"/>
            <a:pathLst>
              <a:path h="13966019" w="13128058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794495">
            <a:off x="-2008323" y="-4836870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1" y="0"/>
                </a:lnTo>
                <a:lnTo>
                  <a:pt x="10589271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8763" y="3259174"/>
            <a:ext cx="7007979" cy="4898755"/>
          </a:xfrm>
          <a:custGeom>
            <a:avLst/>
            <a:gdLst/>
            <a:ahLst/>
            <a:cxnLst/>
            <a:rect r="r" b="b" t="t" l="l"/>
            <a:pathLst>
              <a:path h="4898755" w="7007979">
                <a:moveTo>
                  <a:pt x="0" y="0"/>
                </a:moveTo>
                <a:lnTo>
                  <a:pt x="7007979" y="0"/>
                </a:lnTo>
                <a:lnTo>
                  <a:pt x="7007979" y="4898756"/>
                </a:lnTo>
                <a:lnTo>
                  <a:pt x="0" y="48987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145" t="0" r="-17619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8763" y="442651"/>
            <a:ext cx="16580298" cy="1741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99"/>
              </a:lnSpc>
            </a:pPr>
            <a:r>
              <a:rPr lang="en-US" sz="10799" spc="-431" b="true">
                <a:solidFill>
                  <a:srgbClr val="F6F6F6"/>
                </a:solidFill>
                <a:latin typeface="Agrandir Bold"/>
                <a:ea typeface="Agrandir Bold"/>
                <a:cs typeface="Agrandir Bold"/>
                <a:sym typeface="Agrandir Bold"/>
              </a:rPr>
              <a:t>Machine Learning Model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8763" y="1900111"/>
            <a:ext cx="14366419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99"/>
              </a:lnSpc>
              <a:spcBef>
                <a:spcPct val="0"/>
              </a:spcBef>
            </a:pPr>
            <a:r>
              <a:rPr lang="en-US" sz="3999" spc="-159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Th</a:t>
            </a:r>
            <a:r>
              <a:rPr lang="en-US" sz="3999" spc="-159" strike="noStrike" u="none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e Brain Behind SmartStock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51973" y="2284555"/>
            <a:ext cx="10186215" cy="6688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3" indent="-302261" lvl="1">
              <a:lnSpc>
                <a:spcPts val="4844"/>
              </a:lnSpc>
              <a:buFont typeface="Arial"/>
              <a:buChar char="•"/>
            </a:pPr>
            <a:r>
              <a:rPr lang="en-US" b="true" sz="2800">
                <a:solidFill>
                  <a:srgbClr val="FFDE59"/>
                </a:solidFill>
                <a:latin typeface="Poppins Bold"/>
                <a:ea typeface="Poppins Bold"/>
                <a:cs typeface="Poppins Bold"/>
                <a:sym typeface="Poppins Bold"/>
              </a:rPr>
              <a:t>Algorithm</a:t>
            </a:r>
            <a:r>
              <a:rPr lang="en-US" sz="280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: HistGradientBoostingRegressor (Optimized for large datasets).</a:t>
            </a:r>
          </a:p>
          <a:p>
            <a:pPr algn="l" marL="604523" indent="-302261" lvl="1">
              <a:lnSpc>
                <a:spcPts val="4844"/>
              </a:lnSpc>
              <a:buFont typeface="Arial"/>
              <a:buChar char="•"/>
            </a:pPr>
            <a:r>
              <a:rPr lang="en-US" b="true" sz="2800">
                <a:solidFill>
                  <a:srgbClr val="FFDE59"/>
                </a:solidFill>
                <a:latin typeface="Poppins Bold"/>
                <a:ea typeface="Poppins Bold"/>
                <a:cs typeface="Poppins Bold"/>
                <a:sym typeface="Poppins Bold"/>
              </a:rPr>
              <a:t>Feature Engineering:</a:t>
            </a:r>
          </a:p>
          <a:p>
            <a:pPr algn="l" marL="1209045" indent="-403015" lvl="2">
              <a:lnSpc>
                <a:spcPts val="4844"/>
              </a:lnSpc>
              <a:buFont typeface="Arial"/>
              <a:buChar char="⚬"/>
            </a:pPr>
            <a:r>
              <a:rPr lang="en-US" sz="280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Extracts Year, Month, Day, and Day of Week.</a:t>
            </a:r>
          </a:p>
          <a:p>
            <a:pPr algn="l" marL="1209045" indent="-403015" lvl="2">
              <a:lnSpc>
                <a:spcPts val="4844"/>
              </a:lnSpc>
              <a:buFont typeface="Arial"/>
              <a:buChar char="⚬"/>
            </a:pPr>
            <a:r>
              <a:rPr lang="en-US" sz="280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Uses OneHotEncoder for Categorical data (Store ID, Family).</a:t>
            </a:r>
          </a:p>
          <a:p>
            <a:pPr algn="l" marL="604523" indent="-302261" lvl="1">
              <a:lnSpc>
                <a:spcPts val="4844"/>
              </a:lnSpc>
              <a:buFont typeface="Arial"/>
              <a:buChar char="•"/>
            </a:pPr>
            <a:r>
              <a:rPr lang="en-US" b="true" sz="2800">
                <a:solidFill>
                  <a:srgbClr val="FFDE59"/>
                </a:solidFill>
                <a:latin typeface="Poppins Bold"/>
                <a:ea typeface="Poppins Bold"/>
                <a:cs typeface="Poppins Bold"/>
                <a:sym typeface="Poppins Bold"/>
              </a:rPr>
              <a:t>Training Workflow:</a:t>
            </a:r>
          </a:p>
          <a:p>
            <a:pPr algn="l" marL="1209045" indent="-403015" lvl="2">
              <a:lnSpc>
                <a:spcPts val="4844"/>
              </a:lnSpc>
              <a:buFont typeface="Arial"/>
              <a:buChar char="⚬"/>
            </a:pPr>
            <a:r>
              <a:rPr lang="en-US" sz="280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Splits data (Train/Test).</a:t>
            </a:r>
          </a:p>
          <a:p>
            <a:pPr algn="l" marL="1209045" indent="-403015" lvl="2">
              <a:lnSpc>
                <a:spcPts val="4844"/>
              </a:lnSpc>
              <a:buFont typeface="Arial"/>
              <a:buChar char="⚬"/>
            </a:pPr>
            <a:r>
              <a:rPr lang="en-US" sz="280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Pipeline: Preprocessing         Model Fitting.</a:t>
            </a:r>
          </a:p>
          <a:p>
            <a:pPr algn="l" marL="604523" indent="-302261" lvl="1">
              <a:lnSpc>
                <a:spcPts val="4844"/>
              </a:lnSpc>
              <a:buFont typeface="Arial"/>
              <a:buChar char="•"/>
            </a:pPr>
            <a:r>
              <a:rPr lang="en-US" b="true" sz="2800">
                <a:solidFill>
                  <a:srgbClr val="FFDE59"/>
                </a:solidFill>
                <a:latin typeface="Poppins Bold"/>
                <a:ea typeface="Poppins Bold"/>
                <a:cs typeface="Poppins Bold"/>
                <a:sym typeface="Poppins Bold"/>
              </a:rPr>
              <a:t>Metrics</a:t>
            </a:r>
            <a:r>
              <a:rPr lang="en-US" sz="280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: Tracks MAE (Mean Absolute Error), RMSE, and R^2 Score.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961297" y="7356219"/>
            <a:ext cx="612256" cy="423987"/>
          </a:xfrm>
          <a:custGeom>
            <a:avLst/>
            <a:gdLst/>
            <a:ahLst/>
            <a:cxnLst/>
            <a:rect r="r" b="b" t="t" l="l"/>
            <a:pathLst>
              <a:path h="423987" w="612256">
                <a:moveTo>
                  <a:pt x="0" y="0"/>
                </a:moveTo>
                <a:lnTo>
                  <a:pt x="612256" y="0"/>
                </a:lnTo>
                <a:lnTo>
                  <a:pt x="612256" y="423987"/>
                </a:lnTo>
                <a:lnTo>
                  <a:pt x="0" y="4239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ircl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DAG7rc6pDa4</dc:identifier>
  <dcterms:modified xsi:type="dcterms:W3CDTF">2011-08-01T06:04:30Z</dcterms:modified>
  <cp:revision>1</cp:revision>
  <dc:title>Black and Green Gradient Minimalist Professional Business Presentation</dc:title>
</cp:coreProperties>
</file>